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aleway" pitchFamily="2" charset="77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 varScale="1">
        <p:scale>
          <a:sx n="137" d="100"/>
          <a:sy n="137" d="100"/>
        </p:scale>
        <p:origin x="9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1cc9973c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1cc9973c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1cc9973c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1cc9973c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1cc9973c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1cc9973c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1cc9973c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1cc9973c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1cc9973c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1cc9973c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1cc9973c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1cc9973c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26f94eca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26f94eca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1cc9973c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1cc9973c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1cc9973c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1cc9973c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292c696b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292c696b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292c696b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292c696b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292c696b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2292c696b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292c696b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292c696b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292c696b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292c696b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292c696b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2292c696b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31fee7d9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31fee7d9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31fee7d9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31fee7d9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31fee7d9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31fee7d9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31fee7d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31fee7d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31fee7d9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31fee7d9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ece55c6c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ece55c6c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ece55c6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ece55c6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1cc9973c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1cc9973c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1cc9973c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1cc9973c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292c696b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292c696b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1cc9973c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1cc9973c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1cc9973c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1cc9973c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61D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710850" y="531525"/>
            <a:ext cx="69231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900"/>
              <a:t>Research Internship 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900"/>
              <a:t>Medical Imaging and Theragnostic Lab, IIT Kgp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710850" y="2707675"/>
            <a:ext cx="6923100" cy="16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Title: “</a:t>
            </a:r>
            <a:r>
              <a:rPr lang="en" sz="2400" b="1"/>
              <a:t>AgrIndia: AI Assisted Detection of Chlorophyll Content in Leaves of Food crops using spectral signatures.”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Presented By : </a:t>
            </a:r>
            <a:r>
              <a:rPr lang="en" sz="2400" b="1"/>
              <a:t>Shourya Gupta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Department of CSE, MIT Manipal</a:t>
            </a:r>
            <a:endParaRPr sz="2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25" y="134475"/>
            <a:ext cx="3435325" cy="193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050" y="61850"/>
            <a:ext cx="3435325" cy="193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550" y="2399850"/>
            <a:ext cx="3435325" cy="193236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1479050" y="2227950"/>
            <a:ext cx="131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680 nm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6376675" y="2133525"/>
            <a:ext cx="131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Broadband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724650" y="4332225"/>
            <a:ext cx="131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500 nm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279950" y="4540300"/>
            <a:ext cx="707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Figure 2: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Figure showing the three spectral bands of the multispectral plant image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547350" y="960275"/>
            <a:ext cx="8049300" cy="3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blind spectral unmixing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each spectral Hypercube is generally considered as the dataset used by the network for training. This implies that the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number of pixels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 the input image becomes critical.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Based on the exhaustive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literature survey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done for deep learning approaches to Spectral Unmixing, the images are generally resized to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200 rows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by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200 columns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that is,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40,000 pixels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Here, each pixel is a mixed pixel from which endmember abundance fractions have to be estimated.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 idx="4294967295"/>
          </p:nvPr>
        </p:nvSpPr>
        <p:spPr>
          <a:xfrm>
            <a:off x="513825" y="229600"/>
            <a:ext cx="78306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Autoencoder Based Network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50" y="877674"/>
            <a:ext cx="7108224" cy="38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984450" y="4748425"/>
            <a:ext cx="803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Figure 3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: The Autoencoder architecture followed [2]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 idx="4294967295"/>
          </p:nvPr>
        </p:nvSpPr>
        <p:spPr>
          <a:xfrm>
            <a:off x="513825" y="229600"/>
            <a:ext cx="78306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Objective Functions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47350" y="960275"/>
            <a:ext cx="80493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MSE Loss:</a:t>
            </a:r>
            <a:endParaRPr sz="1800"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00" y="2142625"/>
            <a:ext cx="56388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607075" y="3841075"/>
            <a:ext cx="7943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where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xp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is the true spectrum and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xˆp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is the estimated spectrum for pixel p.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|| · ||2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denotes the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Euclidean norm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of a vector.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7101350" y="2566225"/>
            <a:ext cx="131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Lato"/>
                <a:ea typeface="Lato"/>
                <a:cs typeface="Lato"/>
                <a:sym typeface="Lato"/>
              </a:rPr>
              <a:t>(1)</a:t>
            </a:r>
            <a:endParaRPr sz="19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547350" y="971325"/>
            <a:ext cx="80493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SAD Loss:</a:t>
            </a:r>
            <a:endParaRPr sz="1800"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607075" y="3841075"/>
            <a:ext cx="7638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SAD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and measures the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angle between spectra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in their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signal space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in radians, where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xp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is the true spectrum and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xˆp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is the estimated spectrum for pixel p.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25" y="1838325"/>
            <a:ext cx="762952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7355775" y="2333250"/>
            <a:ext cx="131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Lato"/>
                <a:ea typeface="Lato"/>
                <a:cs typeface="Lato"/>
                <a:sym typeface="Lato"/>
              </a:rPr>
              <a:t>(2)</a:t>
            </a:r>
            <a:endParaRPr sz="19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/>
        </p:nvSpPr>
        <p:spPr>
          <a:xfrm>
            <a:off x="547350" y="971325"/>
            <a:ext cx="80493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SID Loss:</a:t>
            </a:r>
            <a:endParaRPr sz="1800"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607075" y="3841075"/>
            <a:ext cx="763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are estimates of the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probability mass functions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of the target and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estimated spectra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, respectively.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75" y="1371071"/>
            <a:ext cx="5885473" cy="24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7433200" y="2964425"/>
            <a:ext cx="131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Lato"/>
                <a:ea typeface="Lato"/>
                <a:cs typeface="Lato"/>
                <a:sym typeface="Lato"/>
              </a:rPr>
              <a:t>(3)</a:t>
            </a:r>
            <a:endParaRPr sz="19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 idx="4294967295"/>
          </p:nvPr>
        </p:nvSpPr>
        <p:spPr>
          <a:xfrm>
            <a:off x="513825" y="0"/>
            <a:ext cx="7760100" cy="14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Important Contributions</a:t>
            </a:r>
            <a:endParaRPr sz="3600">
              <a:solidFill>
                <a:srgbClr val="38761D"/>
              </a:solidFill>
            </a:endParaRPr>
          </a:p>
          <a:p>
            <a:pPr marL="457200" lvl="0" indent="-387350" algn="l" rtl="0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2500"/>
              <a:buAutoNum type="arabicPeriod"/>
            </a:pPr>
            <a:r>
              <a:rPr lang="en" sz="2500">
                <a:solidFill>
                  <a:srgbClr val="38761D"/>
                </a:solidFill>
              </a:rPr>
              <a:t>Simulation of Data</a:t>
            </a:r>
            <a:endParaRPr sz="2500">
              <a:solidFill>
                <a:srgbClr val="38761D"/>
              </a:solidFill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598100" y="1286400"/>
            <a:ext cx="73914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literature review showed that unmixing tasks generally require spectral bands ranging from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100-250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along with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simulation of artificial data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However, for the given problem statement , only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3 spectral bands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are available.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To overcome this drawback,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data simulation approaches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were explored in order to create multispectral plant images similar to the given dataset. Specifically, GAN based approaches were explored to simulate data [3]. This approach is still a work in progress.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050" y="642938"/>
            <a:ext cx="687705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2466650" y="4500575"/>
            <a:ext cx="629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Figure 4: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GAN architecture described in [3]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640175" y="607075"/>
            <a:ext cx="73494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2.  The 3 Point Loss Function</a:t>
            </a:r>
            <a:endParaRPr sz="2500"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 	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300" y="1325600"/>
            <a:ext cx="7837176" cy="63596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871975" y="2262700"/>
            <a:ext cx="78372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 this equation,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is the tensor containing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 true spectral absorbance values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of the Chlorophyll A and B endmembers ,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Yˆ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represents the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estimated values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and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are the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number of spectral bands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number of endmembers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respectively.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idea of the 3 point measure is simple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take spectral absorbance values of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ChlA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ChlB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at the given three wavelengths and compare them with the estimated spectral absorbance values by the network.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7392775" y="1405088"/>
            <a:ext cx="131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Lato"/>
                <a:ea typeface="Lato"/>
                <a:cs typeface="Lato"/>
                <a:sym typeface="Lato"/>
              </a:rPr>
              <a:t>(4)</a:t>
            </a:r>
            <a:endParaRPr sz="19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640175" y="607075"/>
            <a:ext cx="81978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results were tested by adding the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3-point loss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function to the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reconstruction loss (SID/SAD)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Based on the experimental results during training, adding weights to the two loss functions has been suggested: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	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However, using this loss function did not give optimal results with the current base network.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Thus, it is suggested to include a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sub-architecture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into the base autoencoder in order to account for the 3-point measure to obtain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accurate endmember signatures.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75" y="2152913"/>
            <a:ext cx="8708356" cy="6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630500" y="314825"/>
            <a:ext cx="81189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AgrIndia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428425" y="1082825"/>
            <a:ext cx="8523000" cy="3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The AgrIndia project</a:t>
            </a:r>
            <a:r>
              <a:rPr lang="en" sz="1700" b="0">
                <a:latin typeface="Lato"/>
                <a:ea typeface="Lato"/>
                <a:cs typeface="Lato"/>
                <a:sym typeface="Lato"/>
              </a:rPr>
              <a:t> focuses on deployment of plant phenotyping and disease detection models using a handheld multispectral imager. In the proposed sub- project entitled “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AgrIndia: AI-assisted Detection of chlorophyll content in leaves of food-crops using spectral signatures</a:t>
            </a:r>
            <a:r>
              <a:rPr lang="en" sz="1700" b="0">
                <a:latin typeface="Lato"/>
                <a:ea typeface="Lato"/>
                <a:cs typeface="Lato"/>
                <a:sym typeface="Lato"/>
              </a:rPr>
              <a:t>”, the goal is to unmix three coloured images acquired by the imaging system and provide a chlorophyll mapped image of the region of interest. </a:t>
            </a:r>
            <a:endParaRPr sz="17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 b="0">
                <a:latin typeface="Lato"/>
                <a:ea typeface="Lato"/>
                <a:cs typeface="Lato"/>
                <a:sym typeface="Lato"/>
              </a:rPr>
              <a:t>Digital imaging methods are used for mapping chlorophyll content of leaves and identifying any diseases present in crops using the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multi- spectral images</a:t>
            </a:r>
            <a:r>
              <a:rPr lang="en" sz="1700" b="0">
                <a:latin typeface="Lato"/>
                <a:ea typeface="Lato"/>
                <a:cs typeface="Lato"/>
                <a:sym typeface="Lato"/>
              </a:rPr>
              <a:t> of leaves acquired by handheld device. Accurate measurement of chlorophyll will help in determining the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nitrogen deficiency</a:t>
            </a:r>
            <a:r>
              <a:rPr lang="en" sz="1700" b="0">
                <a:latin typeface="Lato"/>
                <a:ea typeface="Lato"/>
                <a:cs typeface="Lato"/>
                <a:sym typeface="Lato"/>
              </a:rPr>
              <a:t> and recommend the correct usage of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fertilisers</a:t>
            </a:r>
            <a:r>
              <a:rPr lang="en" sz="1700" b="0">
                <a:latin typeface="Lato"/>
                <a:ea typeface="Lato"/>
                <a:cs typeface="Lato"/>
                <a:sym typeface="Lato"/>
              </a:rPr>
              <a:t>.</a:t>
            </a:r>
            <a:endParaRPr sz="1700"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 idx="4294967295"/>
          </p:nvPr>
        </p:nvSpPr>
        <p:spPr>
          <a:xfrm>
            <a:off x="347900" y="276525"/>
            <a:ext cx="7970100" cy="14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rgbClr val="38761D"/>
                </a:solidFill>
              </a:rPr>
              <a:t>Reinforcement Layer</a:t>
            </a:r>
            <a:endParaRPr sz="2500" dirty="0">
              <a:solidFill>
                <a:srgbClr val="38761D"/>
              </a:solidFill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598100" y="1286400"/>
            <a:ext cx="739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685800" y="1327350"/>
            <a:ext cx="74442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tradeoff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was observed between the accuracy of abundance maps and end member signatures predicted by the network.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In order to resolve this tradeoff, a 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Reinforcement Learning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based approach was explored. This approach involves introducing an 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RL layer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at the end of the network, which basically 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penalizes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the network decoder weights by comparing with the 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true Chlorophyll spectra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. 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Hence, the network receives feedback in the form of rewards or penalties for its actions and learns to adjust its behavior accordingly to maximize the 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3_point_measure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over time.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title" idx="4294967295"/>
          </p:nvPr>
        </p:nvSpPr>
        <p:spPr>
          <a:xfrm>
            <a:off x="347900" y="276525"/>
            <a:ext cx="8268900" cy="14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Suggested RL Layer</a:t>
            </a:r>
            <a:endParaRPr sz="2500">
              <a:solidFill>
                <a:srgbClr val="38761D"/>
              </a:solidFill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598100" y="1286400"/>
            <a:ext cx="739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5F308A-0D71-921F-BB41-6EC5E86E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1492250"/>
            <a:ext cx="45085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 idx="4294967295"/>
          </p:nvPr>
        </p:nvSpPr>
        <p:spPr>
          <a:xfrm>
            <a:off x="347900" y="276525"/>
            <a:ext cx="8445900" cy="14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Results and Discussion</a:t>
            </a:r>
            <a:endParaRPr sz="2500">
              <a:solidFill>
                <a:srgbClr val="38761D"/>
              </a:solidFill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598100" y="1286400"/>
            <a:ext cx="73914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performance of the network while training is evaluated using the </a:t>
            </a:r>
            <a:r>
              <a:rPr lang="en" sz="1800" b="1"/>
              <a:t>MSE, SAD and SID</a:t>
            </a:r>
            <a:r>
              <a:rPr lang="en" sz="1800"/>
              <a:t> objective functions. The function given as the argument for the network is assigned as the reconstruction loss.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primary hyperparameters tuned for training include the </a:t>
            </a:r>
            <a:r>
              <a:rPr lang="en" sz="1800" b="1">
                <a:solidFill>
                  <a:schemeClr val="dk2"/>
                </a:solidFill>
              </a:rPr>
              <a:t>number of epochs</a:t>
            </a:r>
            <a:r>
              <a:rPr lang="en" sz="1800">
                <a:solidFill>
                  <a:schemeClr val="dk2"/>
                </a:solidFill>
              </a:rPr>
              <a:t>, the</a:t>
            </a:r>
            <a:r>
              <a:rPr lang="en" sz="1800" b="1">
                <a:solidFill>
                  <a:schemeClr val="dk2"/>
                </a:solidFill>
              </a:rPr>
              <a:t> type of encoder( deep or shallow )</a:t>
            </a:r>
            <a:r>
              <a:rPr lang="en" sz="1800">
                <a:solidFill>
                  <a:schemeClr val="dk2"/>
                </a:solidFill>
              </a:rPr>
              <a:t>, </a:t>
            </a:r>
            <a:r>
              <a:rPr lang="en" sz="1800" b="1">
                <a:solidFill>
                  <a:schemeClr val="dk2"/>
                </a:solidFill>
              </a:rPr>
              <a:t>learning rate</a:t>
            </a:r>
            <a:r>
              <a:rPr lang="en" sz="1800">
                <a:solidFill>
                  <a:schemeClr val="dk2"/>
                </a:solidFill>
              </a:rPr>
              <a:t>, </a:t>
            </a:r>
            <a:r>
              <a:rPr lang="en" sz="1800" b="1">
                <a:solidFill>
                  <a:schemeClr val="dk2"/>
                </a:solidFill>
              </a:rPr>
              <a:t>gaussian dropout</a:t>
            </a:r>
            <a:r>
              <a:rPr lang="en" sz="1800">
                <a:solidFill>
                  <a:schemeClr val="dk2"/>
                </a:solidFill>
              </a:rPr>
              <a:t>, and the </a:t>
            </a:r>
            <a:r>
              <a:rPr lang="en" sz="1800" b="1">
                <a:solidFill>
                  <a:schemeClr val="dk2"/>
                </a:solidFill>
              </a:rPr>
              <a:t>activation function</a:t>
            </a:r>
            <a:r>
              <a:rPr lang="en" sz="1800">
                <a:solidFill>
                  <a:schemeClr val="dk2"/>
                </a:solidFill>
              </a:rPr>
              <a:t> used in the network layers.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50" y="1037300"/>
            <a:ext cx="6924000" cy="28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 idx="4294967295"/>
          </p:nvPr>
        </p:nvSpPr>
        <p:spPr>
          <a:xfrm>
            <a:off x="347900" y="276525"/>
            <a:ext cx="8401500" cy="14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Comparison with Existing Blind Unmixing Models</a:t>
            </a:r>
            <a:endParaRPr sz="2500">
              <a:solidFill>
                <a:srgbClr val="38761D"/>
              </a:solidFill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598100" y="1572600"/>
            <a:ext cx="73914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final abundance maps obtained for images from the network were compared with the </a:t>
            </a:r>
            <a:r>
              <a:rPr lang="en" sz="1800" b="1"/>
              <a:t>existing blind unmixing</a:t>
            </a:r>
            <a:r>
              <a:rPr lang="en" sz="1800"/>
              <a:t> models to measure the accuracy of the maps relative to the standardised methods.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Two blind unmixing models were compared, such as </a:t>
            </a:r>
            <a:r>
              <a:rPr lang="en" sz="1800" b="1"/>
              <a:t>UCLS (Unconstrained least-squares)</a:t>
            </a:r>
            <a:r>
              <a:rPr lang="en" sz="1800"/>
              <a:t> and </a:t>
            </a:r>
            <a:r>
              <a:rPr lang="en" sz="1800" b="1"/>
              <a:t>FCLS(Fully-constrained least-squares).</a:t>
            </a:r>
            <a:r>
              <a:rPr lang="en" sz="1800"/>
              <a:t> [4]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50" y="948825"/>
            <a:ext cx="8077201" cy="29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/>
        </p:nvSpPr>
        <p:spPr>
          <a:xfrm>
            <a:off x="4114800" y="2831700"/>
            <a:ext cx="505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2024225" y="4363075"/>
            <a:ext cx="5995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Figure 7: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Abundance maps using standardized UCLS method vs estimated abundance maps for an image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25" y="83400"/>
            <a:ext cx="5099249" cy="423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 idx="4294967295"/>
          </p:nvPr>
        </p:nvSpPr>
        <p:spPr>
          <a:xfrm>
            <a:off x="347900" y="143775"/>
            <a:ext cx="8324100" cy="14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Future Work</a:t>
            </a:r>
            <a:endParaRPr sz="2500">
              <a:solidFill>
                <a:srgbClr val="38761D"/>
              </a:solidFill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685800" y="818550"/>
            <a:ext cx="7532700" cy="53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Lato"/>
              <a:buAutoNum type="arabicPeriod"/>
            </a:pPr>
            <a:r>
              <a:rPr lang="en" sz="1700" b="1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Improvement of 3_point_loss:</a:t>
            </a:r>
            <a:endParaRPr sz="1700"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The future work to be carried out as part of the project involves improving the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3_point_loss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. The loss function is critical, since it helps us reinforce the network to estimate accurate endmember spectra, which helps in better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generalisation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of the model.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Lato"/>
              <a:buAutoNum type="arabicPeriod"/>
            </a:pPr>
            <a:r>
              <a:rPr lang="en" sz="1700" b="1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Network Generalization:</a:t>
            </a:r>
            <a:endParaRPr sz="1700"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Currently, to obtain optimal results, a new network has to be trained from scratch, since the generalization capabilities of the model have a scope for improvement.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This issue is proposed to be improved by using </a:t>
            </a:r>
            <a:r>
              <a:rPr lang="en" sz="1700" b="1">
                <a:latin typeface="Lato"/>
                <a:ea typeface="Lato"/>
                <a:cs typeface="Lato"/>
                <a:sym typeface="Lato"/>
              </a:rPr>
              <a:t>multiple images for training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a generalised model, which can estimate the chlorophyll endmembers and their abundance maps for any given multispectral plant leaf image.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>
            <a:spLocks noGrp="1"/>
          </p:cNvSpPr>
          <p:nvPr>
            <p:ph type="title" idx="4294967295"/>
          </p:nvPr>
        </p:nvSpPr>
        <p:spPr>
          <a:xfrm>
            <a:off x="152150" y="243350"/>
            <a:ext cx="8368500" cy="14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Conclusion</a:t>
            </a:r>
            <a:endParaRPr sz="2500">
              <a:solidFill>
                <a:srgbClr val="38761D"/>
              </a:solidFill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598100" y="1249925"/>
            <a:ext cx="74766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conclude, the project focussed on devising a procedural </a:t>
            </a:r>
            <a:r>
              <a:rPr lang="en" sz="1800" b="1"/>
              <a:t>AI-based pipeline</a:t>
            </a:r>
            <a:r>
              <a:rPr lang="en" sz="1800"/>
              <a:t> to unmix </a:t>
            </a:r>
            <a:r>
              <a:rPr lang="en" sz="1800" b="1"/>
              <a:t>Chlorophyll A and B endmembers</a:t>
            </a:r>
            <a:r>
              <a:rPr lang="en" sz="1800"/>
              <a:t> from plant leaf images, which were taken using a handheld device.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workflow established was aimed at improving the unmixing accuracy beyond the standardised mathematical methods such as </a:t>
            </a:r>
            <a:r>
              <a:rPr lang="en" sz="1800" b="1"/>
              <a:t>VCA, UCLS and FCLS</a:t>
            </a:r>
            <a:r>
              <a:rPr lang="en" sz="1800"/>
              <a:t>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AI based methods are efficient at generalisation , which helps save </a:t>
            </a:r>
            <a:r>
              <a:rPr lang="en" sz="1800" b="1"/>
              <a:t>computational resources</a:t>
            </a:r>
            <a:r>
              <a:rPr lang="en" sz="1800"/>
              <a:t> and ensures the </a:t>
            </a:r>
            <a:r>
              <a:rPr lang="en" sz="1800" b="1"/>
              <a:t>scalability</a:t>
            </a:r>
            <a:r>
              <a:rPr lang="en" sz="1800"/>
              <a:t> of the pipeline to further deploy it on hardware devices.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 idx="4294967295"/>
          </p:nvPr>
        </p:nvSpPr>
        <p:spPr>
          <a:xfrm>
            <a:off x="152150" y="243350"/>
            <a:ext cx="8368500" cy="14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References</a:t>
            </a:r>
            <a:endParaRPr sz="2500">
              <a:solidFill>
                <a:srgbClr val="38761D"/>
              </a:solidFill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598100" y="1249925"/>
            <a:ext cx="74766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Danfeng Hong, Lianru Gao, Jing Yao, Naoto Yokoya, Jocelyn Chanussot, Uta Heiden, and Bing Zhang. Endmember-guided unmixing network (egu-net): A general deep learning framework for self-supervised hyperspectral unmixing. IEEE Transactions on Neural Networks and Learning Systems, 33(11):6518–6531, 2021.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Burkni Palsson, Jakob Sigurdsson, Johannes R Sveinsson, and Magnus O Ulfarsson. Hy- perspectral unmixing using a neural network autoencoder. IEEE Access, 6:25646–25656, 2018.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N. Audebert, B. Le Saux, and S. Lefèvre. Generative adversarial networks for realistic syn- thesis of hyperspectral samples. In 2018 IEEE International Geoscience and Remote Sensing Symposium (IGARSS), July 2018.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 Therien. Welcome to the pysptools documentation, 2021.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 idx="4294967295"/>
          </p:nvPr>
        </p:nvSpPr>
        <p:spPr>
          <a:xfrm>
            <a:off x="513825" y="229600"/>
            <a:ext cx="80022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Spectral Unmixing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70900" y="1059600"/>
            <a:ext cx="8002200" cy="3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Spectral unmixing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is the process by virtue of which a mixed image pixel is segregated into various constituent “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endmembers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,” along with coefficients indicating the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abundances or fractions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of the endmembers present in the image pixel.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It generally consists of two major steps, the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endmember identification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 extraction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computing abundances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of the endmembers pixel-wise.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 idx="4294967295"/>
          </p:nvPr>
        </p:nvSpPr>
        <p:spPr>
          <a:xfrm>
            <a:off x="513825" y="229600"/>
            <a:ext cx="82356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Project Pipeline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0" y="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 			 		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152400" y="1524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 			 		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04800" y="3048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 			 		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163" y="1136100"/>
            <a:ext cx="6495682" cy="34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305225" y="4501950"/>
            <a:ext cx="670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Figure 1: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AgrIndia Project Pipeline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580350" y="121425"/>
            <a:ext cx="7983300" cy="58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Multispectral unmixing implies application of multiple channels or spectral bands to extract and estimate endmembers from a given multispectral image. The project pipeline comprises the following steps: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Acquisition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of three channels or spectral bands of the plant image at wavelengths of 680 nm, 500 nm and Broadband.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AI Algorithm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select endmembers and subsequent estimation and pixel labelling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Chlorophyll A and B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abundance maps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 idx="4294967295"/>
          </p:nvPr>
        </p:nvSpPr>
        <p:spPr>
          <a:xfrm>
            <a:off x="513825" y="229600"/>
            <a:ext cx="78306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Example of Abundance Maps </a:t>
            </a:r>
            <a:br>
              <a:rPr lang="en" sz="3600">
                <a:solidFill>
                  <a:srgbClr val="38761D"/>
                </a:solidFill>
              </a:rPr>
            </a:br>
            <a:r>
              <a:rPr lang="en" sz="3600">
                <a:solidFill>
                  <a:srgbClr val="38761D"/>
                </a:solidFill>
              </a:rPr>
              <a:t>(EnMap Dataset)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400" y="1544350"/>
            <a:ext cx="4966348" cy="294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1382650" y="4723175"/>
            <a:ext cx="696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327350" y="4689975"/>
            <a:ext cx="6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513350" y="4485600"/>
            <a:ext cx="6065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Figure  2: 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A Typical Example of Endmember Estimation and Abundance Mapping [1]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 idx="4294967295"/>
          </p:nvPr>
        </p:nvSpPr>
        <p:spPr>
          <a:xfrm>
            <a:off x="513825" y="0"/>
            <a:ext cx="8068500" cy="14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Chlorophyll A and B signatures</a:t>
            </a:r>
            <a:endParaRPr sz="3600">
              <a:solidFill>
                <a:srgbClr val="38761D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500">
              <a:solidFill>
                <a:schemeClr val="dk1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0" y="892950"/>
            <a:ext cx="4408549" cy="276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124" y="966375"/>
            <a:ext cx="4267200" cy="261844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840650" y="3658250"/>
            <a:ext cx="73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(a)									(b)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796425" y="4081625"/>
            <a:ext cx="747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Figure 3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: Spectral Signatures for Chlorophyll A (a) and Chlorophyll B (b)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 idx="4294967295"/>
          </p:nvPr>
        </p:nvSpPr>
        <p:spPr>
          <a:xfrm>
            <a:off x="513825" y="229600"/>
            <a:ext cx="78306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Literature Review: Summary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570900" y="1181700"/>
            <a:ext cx="8002200" cy="4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LMM (Linear Mixing Model)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is one of the most basic methods applied for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Spectral Unmixing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However, it has various shortcomings , such as , it does not do well for spatially interacting endmembers.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Bilinear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Multiple Endmember Bilinear Models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which extend the mixing equation used in the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Bilinear Models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more than two endmembers. Yet, they do not take into account various physical phenomena such as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Multiple Scattering Effects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water-absorbing environments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Machine Learning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related fields, such as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deep learning (DL)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have been chosen to solve the problem of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Spectral Unmixing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build more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robust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generalized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models.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Various models such as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Autoencoder-based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methods,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belief networks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ANNs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CNNs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many </a:t>
            </a: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custom architectures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have also been proposed for the SU problem.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 idx="4294967295"/>
          </p:nvPr>
        </p:nvSpPr>
        <p:spPr>
          <a:xfrm>
            <a:off x="513825" y="229600"/>
            <a:ext cx="78306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The AgrIndia Dataset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47350" y="960275"/>
            <a:ext cx="8049300" cy="43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provided dataset consists of about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220 Multispectral Images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of leaves of plants from the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Poaceae family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(rice, wheat, maize etc) scanned with the developed handheld device.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 Multispectral plant leaf image or a Hypercube comprises three channels or spectral bands, at the wavelengths of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680 nm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500 nm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the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Broadband light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Hence, an image is of dimension 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rows ∗ columns ∗ (number of bands).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1728</Words>
  <Application>Microsoft Macintosh PowerPoint</Application>
  <PresentationFormat>On-screen Show (16:9)</PresentationFormat>
  <Paragraphs>124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Raleway</vt:lpstr>
      <vt:lpstr>Lato</vt:lpstr>
      <vt:lpstr>Arial</vt:lpstr>
      <vt:lpstr>Swiss</vt:lpstr>
      <vt:lpstr>Research Internship  Medical Imaging and Theragnostic Lab, IIT Kgp </vt:lpstr>
      <vt:lpstr>AgrIndia</vt:lpstr>
      <vt:lpstr>Spectral Unmixing</vt:lpstr>
      <vt:lpstr>Project Pipeline</vt:lpstr>
      <vt:lpstr>PowerPoint Presentation</vt:lpstr>
      <vt:lpstr>Example of Abundance Maps  (EnMap Dataset)</vt:lpstr>
      <vt:lpstr>Chlorophyll A and B signatures </vt:lpstr>
      <vt:lpstr>Literature Review: Summary</vt:lpstr>
      <vt:lpstr>The AgrIndia Dataset</vt:lpstr>
      <vt:lpstr>PowerPoint Presentation</vt:lpstr>
      <vt:lpstr>PowerPoint Presentation</vt:lpstr>
      <vt:lpstr>Autoencoder Based Network</vt:lpstr>
      <vt:lpstr>Objective Functions</vt:lpstr>
      <vt:lpstr>PowerPoint Presentation</vt:lpstr>
      <vt:lpstr>PowerPoint Presentation</vt:lpstr>
      <vt:lpstr>Important Contributions Simulation of Data</vt:lpstr>
      <vt:lpstr>PowerPoint Presentation</vt:lpstr>
      <vt:lpstr>PowerPoint Presentation</vt:lpstr>
      <vt:lpstr>PowerPoint Presentation</vt:lpstr>
      <vt:lpstr>Reinforcement Layer</vt:lpstr>
      <vt:lpstr>Suggested RL Layer</vt:lpstr>
      <vt:lpstr>Results and Discussion</vt:lpstr>
      <vt:lpstr>PowerPoint Presentation</vt:lpstr>
      <vt:lpstr>Comparison with Existing Blind Unmixing Models</vt:lpstr>
      <vt:lpstr>PowerPoint Presentation</vt:lpstr>
      <vt:lpstr>PowerPoint Presentation</vt:lpstr>
      <vt:lpstr>Future Work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Internship  Medical Imaging and Theragnostic Lab, IIT Kgp </dc:title>
  <cp:lastModifiedBy>Drashutoshgupta15@outlook.com</cp:lastModifiedBy>
  <cp:revision>1</cp:revision>
  <dcterms:modified xsi:type="dcterms:W3CDTF">2023-03-27T10:03:41Z</dcterms:modified>
</cp:coreProperties>
</file>